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  <p:sldMasterId id="214748365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y="6858000" cx="12192000"/>
  <p:notesSz cx="6858000" cy="9144000"/>
  <p:embeddedFontLst>
    <p:embeddedFont>
      <p:font typeface="Gill Sans"/>
      <p:regular r:id="rId20"/>
      <p:bold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GoogleSlidesCustomDataVersion2">
      <go:slidesCustomData xmlns:go="http://customooxmlschemas.google.com/" r:id="rId22" roundtripDataSignature="AMtx7mg3ZNEbpllN8axmFVnNYeomKr0EU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GillSans-regular.fntdata"/><Relationship Id="rId11" Type="http://schemas.openxmlformats.org/officeDocument/2006/relationships/slide" Target="slides/slide5.xml"/><Relationship Id="rId22" Type="http://customschemas.google.com/relationships/presentationmetadata" Target="metadata"/><Relationship Id="rId10" Type="http://schemas.openxmlformats.org/officeDocument/2006/relationships/slide" Target="slides/slide4.xml"/><Relationship Id="rId21" Type="http://schemas.openxmlformats.org/officeDocument/2006/relationships/font" Target="fonts/GillSans-bold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2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5" name="Google Shape;25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ae81326457_0_4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5" name="Google Shape;85;g2ae81326457_0_4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ae81326457_0_4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2" name="Google Shape;92;g2ae81326457_0_4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ae81326457_0_5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9" name="Google Shape;99;g2ae81326457_0_5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ae81326457_0_6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6" name="Google Shape;106;g2ae81326457_0_6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9" name="Google Shape;29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g2ae81326457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6" name="Google Shape;36;g2ae81326457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g2ae81326457_0_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3" name="Google Shape;43;g2ae81326457_0_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2ae81326457_0_1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0" name="Google Shape;50;g2ae81326457_0_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ae81326457_0_1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7" name="Google Shape;57;g2ae81326457_0_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ae81326457_0_2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4" name="Google Shape;64;g2ae81326457_0_2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ae81326457_0_3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1" name="Google Shape;71;g2ae81326457_0_3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2ae81326457_0_3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8" name="Google Shape;78;g2ae81326457_0_3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8"/>
          <p:cNvSpPr txBox="1"/>
          <p:nvPr>
            <p:ph idx="10" type="dt"/>
          </p:nvPr>
        </p:nvSpPr>
        <p:spPr>
          <a:xfrm>
            <a:off x="847164" y="330703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9"/>
          <p:cNvSpPr txBox="1"/>
          <p:nvPr>
            <p:ph type="title"/>
          </p:nvPr>
        </p:nvSpPr>
        <p:spPr>
          <a:xfrm>
            <a:off x="838200" y="970156"/>
            <a:ext cx="10515600" cy="7205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p9"/>
          <p:cNvSpPr txBox="1"/>
          <p:nvPr>
            <p:ph idx="1" type="body"/>
          </p:nvPr>
        </p:nvSpPr>
        <p:spPr>
          <a:xfrm>
            <a:off x="838200" y="1825625"/>
            <a:ext cx="4135244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21" name="Google Shape;21;p9"/>
          <p:cNvSpPr txBox="1"/>
          <p:nvPr>
            <p:ph idx="2" type="body"/>
          </p:nvPr>
        </p:nvSpPr>
        <p:spPr>
          <a:xfrm>
            <a:off x="5202044" y="1825625"/>
            <a:ext cx="4008863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22" name="Google Shape;22;p9"/>
          <p:cNvSpPr txBox="1"/>
          <p:nvPr>
            <p:ph idx="10" type="dt"/>
          </p:nvPr>
        </p:nvSpPr>
        <p:spPr>
          <a:xfrm>
            <a:off x="838200" y="31320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3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picture containing drawing&#10;&#10;Description automatically generated" id="10" name="Google Shape;10;p5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2844800" y="177800"/>
            <a:ext cx="6502400" cy="65024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7"/>
          <p:cNvPicPr preferRelativeResize="0"/>
          <p:nvPr/>
        </p:nvPicPr>
        <p:blipFill rotWithShape="1">
          <a:blip r:embed="rId1">
            <a:alphaModFix amt="40000"/>
          </a:blip>
          <a:srcRect b="0" l="29647" r="34000" t="0"/>
          <a:stretch/>
        </p:blipFill>
        <p:spPr>
          <a:xfrm>
            <a:off x="9211235" y="695828"/>
            <a:ext cx="2980765" cy="5466343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7"/>
          <p:cNvSpPr/>
          <p:nvPr/>
        </p:nvSpPr>
        <p:spPr>
          <a:xfrm>
            <a:off x="295835" y="0"/>
            <a:ext cx="416859" cy="6858000"/>
          </a:xfrm>
          <a:prstGeom prst="rect">
            <a:avLst/>
          </a:prstGeom>
          <a:solidFill>
            <a:srgbClr val="163A5A">
              <a:alpha val="80000"/>
            </a:srgbClr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5" name="Google Shape;15;p7"/>
          <p:cNvSpPr txBox="1"/>
          <p:nvPr>
            <p:ph idx="10" type="dt"/>
          </p:nvPr>
        </p:nvSpPr>
        <p:spPr>
          <a:xfrm>
            <a:off x="847164" y="330703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163A5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2"/>
    <p:sldLayoutId id="2147483652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ae81326457_0_42"/>
          <p:cNvSpPr txBox="1"/>
          <p:nvPr>
            <p:ph idx="10" type="dt"/>
          </p:nvPr>
        </p:nvSpPr>
        <p:spPr>
          <a:xfrm>
            <a:off x="734525" y="0"/>
            <a:ext cx="66987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12 Week Chest Press Cycle</a:t>
            </a:r>
            <a:endParaRPr/>
          </a:p>
        </p:txBody>
      </p:sp>
      <p:sp>
        <p:nvSpPr>
          <p:cNvPr id="88" name="Google Shape;88;g2ae81326457_0_42"/>
          <p:cNvSpPr txBox="1"/>
          <p:nvPr/>
        </p:nvSpPr>
        <p:spPr>
          <a:xfrm>
            <a:off x="9981875" y="-17550"/>
            <a:ext cx="22101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Week </a:t>
            </a:r>
            <a:r>
              <a:rPr lang="en-US" sz="4000"/>
              <a:t>9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g2ae81326457_0_42"/>
          <p:cNvSpPr txBox="1"/>
          <p:nvPr/>
        </p:nvSpPr>
        <p:spPr>
          <a:xfrm>
            <a:off x="2015525" y="711000"/>
            <a:ext cx="8487900" cy="61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3200">
                <a:solidFill>
                  <a:schemeClr val="dk1"/>
                </a:solidFill>
              </a:rPr>
              <a:t>Cycle #9</a:t>
            </a:r>
            <a:endParaRPr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AutoNum type="arabicPeriod"/>
            </a:pPr>
            <a:r>
              <a:rPr b="1" lang="en-US" sz="3200">
                <a:solidFill>
                  <a:schemeClr val="dk1"/>
                </a:solidFill>
              </a:rPr>
              <a:t>Chest Press w/ Pause </a:t>
            </a:r>
            <a:endParaRPr b="1"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-"/>
            </a:pPr>
            <a:r>
              <a:rPr lang="en-US" sz="3200">
                <a:solidFill>
                  <a:schemeClr val="dk1"/>
                </a:solidFill>
              </a:rPr>
              <a:t>3x4 @ 80% w/ 3:00 TOR</a:t>
            </a:r>
            <a:endParaRPr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AutoNum type="arabicPeriod"/>
            </a:pPr>
            <a:r>
              <a:rPr b="1" lang="en-US" sz="3200">
                <a:solidFill>
                  <a:schemeClr val="dk1"/>
                </a:solidFill>
              </a:rPr>
              <a:t>Incline Press </a:t>
            </a:r>
            <a:endParaRPr b="1"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-"/>
            </a:pPr>
            <a:r>
              <a:rPr lang="en-US" sz="3200">
                <a:solidFill>
                  <a:schemeClr val="dk1"/>
                </a:solidFill>
              </a:rPr>
              <a:t>2xFailure @ 70% &amp; 3:00 TOR</a:t>
            </a:r>
            <a:endParaRPr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AutoNum type="arabicPeriod"/>
            </a:pPr>
            <a:r>
              <a:rPr b="1" lang="en-US" sz="3200">
                <a:solidFill>
                  <a:schemeClr val="dk1"/>
                </a:solidFill>
              </a:rPr>
              <a:t>Flat Bench Fly/Press </a:t>
            </a:r>
            <a:endParaRPr b="1"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-"/>
            </a:pPr>
            <a:r>
              <a:rPr lang="en-US" sz="3200">
                <a:solidFill>
                  <a:schemeClr val="dk1"/>
                </a:solidFill>
              </a:rPr>
              <a:t>3x8 @ 30%-ish &amp; 2:00 TOR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ae81326457_0_48"/>
          <p:cNvSpPr txBox="1"/>
          <p:nvPr>
            <p:ph idx="10" type="dt"/>
          </p:nvPr>
        </p:nvSpPr>
        <p:spPr>
          <a:xfrm>
            <a:off x="734525" y="0"/>
            <a:ext cx="73953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12 Week Chest Press Cycle</a:t>
            </a:r>
            <a:endParaRPr/>
          </a:p>
        </p:txBody>
      </p:sp>
      <p:sp>
        <p:nvSpPr>
          <p:cNvPr id="95" name="Google Shape;95;g2ae81326457_0_48"/>
          <p:cNvSpPr txBox="1"/>
          <p:nvPr/>
        </p:nvSpPr>
        <p:spPr>
          <a:xfrm>
            <a:off x="9981875" y="-17550"/>
            <a:ext cx="22101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Week 10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g2ae81326457_0_48"/>
          <p:cNvSpPr txBox="1"/>
          <p:nvPr/>
        </p:nvSpPr>
        <p:spPr>
          <a:xfrm>
            <a:off x="2015525" y="711000"/>
            <a:ext cx="8487900" cy="61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3200">
                <a:solidFill>
                  <a:schemeClr val="dk1"/>
                </a:solidFill>
              </a:rPr>
              <a:t>Cycle #10</a:t>
            </a:r>
            <a:endParaRPr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AutoNum type="arabicPeriod"/>
            </a:pPr>
            <a:r>
              <a:rPr b="1" lang="en-US" sz="3200">
                <a:solidFill>
                  <a:schemeClr val="dk1"/>
                </a:solidFill>
              </a:rPr>
              <a:t>Chest Press </a:t>
            </a:r>
            <a:endParaRPr b="1"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-"/>
            </a:pPr>
            <a:r>
              <a:rPr lang="en-US" sz="3200">
                <a:solidFill>
                  <a:schemeClr val="dk1"/>
                </a:solidFill>
              </a:rPr>
              <a:t>3x3-5 @ 85% w/ 3:00 TOR</a:t>
            </a:r>
            <a:endParaRPr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AutoNum type="arabicPeriod"/>
            </a:pPr>
            <a:r>
              <a:rPr b="1" lang="en-US" sz="3200">
                <a:solidFill>
                  <a:schemeClr val="dk1"/>
                </a:solidFill>
              </a:rPr>
              <a:t>Decline Press</a:t>
            </a:r>
            <a:endParaRPr b="1"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-"/>
            </a:pPr>
            <a:r>
              <a:rPr lang="en-US" sz="3200">
                <a:solidFill>
                  <a:schemeClr val="dk1"/>
                </a:solidFill>
              </a:rPr>
              <a:t>3x6+ @ 70% &amp; 3:00 TOR</a:t>
            </a:r>
            <a:endParaRPr b="1"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AutoNum type="arabicPeriod"/>
            </a:pPr>
            <a:r>
              <a:rPr b="1" lang="en-US" sz="3200">
                <a:solidFill>
                  <a:schemeClr val="dk1"/>
                </a:solidFill>
              </a:rPr>
              <a:t>Incline Press </a:t>
            </a:r>
            <a:endParaRPr b="1"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-"/>
            </a:pPr>
            <a:r>
              <a:rPr lang="en-US" sz="3200">
                <a:solidFill>
                  <a:schemeClr val="dk1"/>
                </a:solidFill>
              </a:rPr>
              <a:t>2xFailure @ 60-70% &amp; 3:00 TOR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ae81326457_0_54"/>
          <p:cNvSpPr txBox="1"/>
          <p:nvPr>
            <p:ph idx="10" type="dt"/>
          </p:nvPr>
        </p:nvSpPr>
        <p:spPr>
          <a:xfrm>
            <a:off x="734525" y="0"/>
            <a:ext cx="70317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12 Week Chest Press Cycle</a:t>
            </a:r>
            <a:endParaRPr/>
          </a:p>
        </p:txBody>
      </p:sp>
      <p:sp>
        <p:nvSpPr>
          <p:cNvPr id="102" name="Google Shape;102;g2ae81326457_0_54"/>
          <p:cNvSpPr txBox="1"/>
          <p:nvPr/>
        </p:nvSpPr>
        <p:spPr>
          <a:xfrm>
            <a:off x="9981875" y="-17550"/>
            <a:ext cx="22101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Week 11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g2ae81326457_0_54"/>
          <p:cNvSpPr txBox="1"/>
          <p:nvPr/>
        </p:nvSpPr>
        <p:spPr>
          <a:xfrm>
            <a:off x="2015525" y="711000"/>
            <a:ext cx="8487900" cy="61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3200">
                <a:solidFill>
                  <a:schemeClr val="dk1"/>
                </a:solidFill>
              </a:rPr>
              <a:t>Cycle #11</a:t>
            </a:r>
            <a:endParaRPr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AutoNum type="arabicPeriod"/>
            </a:pPr>
            <a:r>
              <a:rPr b="1" lang="en-US" sz="3200">
                <a:solidFill>
                  <a:schemeClr val="dk1"/>
                </a:solidFill>
              </a:rPr>
              <a:t>Chest Press </a:t>
            </a:r>
            <a:endParaRPr b="1"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-"/>
            </a:pPr>
            <a:r>
              <a:rPr lang="en-US" sz="3200">
                <a:solidFill>
                  <a:schemeClr val="dk1"/>
                </a:solidFill>
              </a:rPr>
              <a:t>2x2-4 @ 100% w/ 4:00 TOR</a:t>
            </a:r>
            <a:endParaRPr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AutoNum type="arabicPeriod"/>
            </a:pPr>
            <a:r>
              <a:rPr b="1" lang="en-US" sz="3200">
                <a:solidFill>
                  <a:schemeClr val="dk1"/>
                </a:solidFill>
              </a:rPr>
              <a:t>Tricep Press</a:t>
            </a:r>
            <a:endParaRPr b="1"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-"/>
            </a:pPr>
            <a:r>
              <a:rPr lang="en-US" sz="3200">
                <a:solidFill>
                  <a:schemeClr val="dk1"/>
                </a:solidFill>
              </a:rPr>
              <a:t>3x8+ @ 50% &amp; 3:00 TOR</a:t>
            </a:r>
            <a:endParaRPr b="1"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AutoNum type="arabicPeriod"/>
            </a:pPr>
            <a:r>
              <a:rPr b="1" lang="en-US" sz="3200">
                <a:solidFill>
                  <a:schemeClr val="dk1"/>
                </a:solidFill>
              </a:rPr>
              <a:t>Incline Press </a:t>
            </a:r>
            <a:endParaRPr b="1"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-"/>
            </a:pPr>
            <a:r>
              <a:rPr lang="en-US" sz="3200">
                <a:solidFill>
                  <a:schemeClr val="dk1"/>
                </a:solidFill>
              </a:rPr>
              <a:t>3x8+ @ 60% &amp; 3:00 TOR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ae81326457_0_60"/>
          <p:cNvSpPr txBox="1"/>
          <p:nvPr>
            <p:ph idx="10" type="dt"/>
          </p:nvPr>
        </p:nvSpPr>
        <p:spPr>
          <a:xfrm>
            <a:off x="734525" y="0"/>
            <a:ext cx="76677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12 Week Chest Press Cycle</a:t>
            </a:r>
            <a:endParaRPr/>
          </a:p>
        </p:txBody>
      </p:sp>
      <p:sp>
        <p:nvSpPr>
          <p:cNvPr id="109" name="Google Shape;109;g2ae81326457_0_60"/>
          <p:cNvSpPr txBox="1"/>
          <p:nvPr/>
        </p:nvSpPr>
        <p:spPr>
          <a:xfrm>
            <a:off x="9981875" y="-17550"/>
            <a:ext cx="22101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Week </a:t>
            </a:r>
            <a:r>
              <a:rPr lang="en-US" sz="4000"/>
              <a:t>12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g2ae81326457_0_60"/>
          <p:cNvSpPr txBox="1"/>
          <p:nvPr/>
        </p:nvSpPr>
        <p:spPr>
          <a:xfrm>
            <a:off x="2015525" y="711000"/>
            <a:ext cx="8487900" cy="61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4200">
                <a:solidFill>
                  <a:schemeClr val="dk1"/>
                </a:solidFill>
              </a:rPr>
              <a:t>Cycle #12 - Heavy</a:t>
            </a:r>
            <a:endParaRPr sz="4200">
              <a:solidFill>
                <a:schemeClr val="dk1"/>
              </a:solidFill>
            </a:endParaRPr>
          </a:p>
          <a:p>
            <a:pPr indent="-4953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AutoNum type="arabicPeriod"/>
            </a:pPr>
            <a:r>
              <a:rPr lang="en-US" sz="4200">
                <a:solidFill>
                  <a:schemeClr val="dk1"/>
                </a:solidFill>
              </a:rPr>
              <a:t>Continue Warm Up</a:t>
            </a:r>
            <a:endParaRPr sz="4200">
              <a:solidFill>
                <a:schemeClr val="dk1"/>
              </a:solidFill>
            </a:endParaRPr>
          </a:p>
          <a:p>
            <a:pPr indent="-4953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AutoNum type="arabicPeriod"/>
            </a:pPr>
            <a:r>
              <a:rPr lang="en-US" sz="4200">
                <a:solidFill>
                  <a:schemeClr val="dk1"/>
                </a:solidFill>
              </a:rPr>
              <a:t>1RM Re-Test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"/>
          <p:cNvSpPr txBox="1"/>
          <p:nvPr>
            <p:ph idx="10" type="dt"/>
          </p:nvPr>
        </p:nvSpPr>
        <p:spPr>
          <a:xfrm>
            <a:off x="734525" y="0"/>
            <a:ext cx="65625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12 Week Chest Press Cycle</a:t>
            </a:r>
            <a:endParaRPr/>
          </a:p>
        </p:txBody>
      </p:sp>
      <p:sp>
        <p:nvSpPr>
          <p:cNvPr id="32" name="Google Shape;32;p2"/>
          <p:cNvSpPr txBox="1"/>
          <p:nvPr/>
        </p:nvSpPr>
        <p:spPr>
          <a:xfrm>
            <a:off x="9981875" y="-17550"/>
            <a:ext cx="22101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Week 1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2"/>
          <p:cNvSpPr txBox="1"/>
          <p:nvPr/>
        </p:nvSpPr>
        <p:spPr>
          <a:xfrm>
            <a:off x="2015525" y="711000"/>
            <a:ext cx="8487900" cy="61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3200">
                <a:solidFill>
                  <a:schemeClr val="dk1"/>
                </a:solidFill>
              </a:rPr>
              <a:t>Cycle #1</a:t>
            </a:r>
            <a:endParaRPr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AutoNum type="arabicPeriod"/>
            </a:pPr>
            <a:r>
              <a:rPr lang="en-US" sz="3200">
                <a:solidFill>
                  <a:schemeClr val="dk1"/>
                </a:solidFill>
              </a:rPr>
              <a:t>1RM if needed</a:t>
            </a:r>
            <a:endParaRPr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AutoNum type="arabicPeriod"/>
            </a:pPr>
            <a:r>
              <a:rPr b="1" lang="en-US" sz="3200">
                <a:solidFill>
                  <a:schemeClr val="dk1"/>
                </a:solidFill>
              </a:rPr>
              <a:t>Chest Press</a:t>
            </a:r>
            <a:endParaRPr b="1"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-"/>
            </a:pPr>
            <a:r>
              <a:rPr lang="en-US" sz="3200">
                <a:solidFill>
                  <a:schemeClr val="dk1"/>
                </a:solidFill>
              </a:rPr>
              <a:t>4x10 @ 50% w/ pause &amp; 2:00 TOR</a:t>
            </a:r>
            <a:endParaRPr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AutoNum type="arabicPeriod"/>
            </a:pPr>
            <a:r>
              <a:rPr b="1" lang="en-US" sz="3200">
                <a:solidFill>
                  <a:schemeClr val="dk1"/>
                </a:solidFill>
              </a:rPr>
              <a:t>Decline Press w/ Control</a:t>
            </a:r>
            <a:endParaRPr b="1"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-"/>
            </a:pPr>
            <a:r>
              <a:rPr lang="en-US" sz="3200">
                <a:solidFill>
                  <a:schemeClr val="dk1"/>
                </a:solidFill>
              </a:rPr>
              <a:t>2xFailure @ 1-2 Weight Class &lt; flat bench &amp; 2:00 TOR</a:t>
            </a:r>
            <a:endParaRPr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AutoNum type="arabicPeriod"/>
            </a:pPr>
            <a:r>
              <a:rPr b="1" lang="en-US" sz="3200">
                <a:solidFill>
                  <a:schemeClr val="dk1"/>
                </a:solidFill>
              </a:rPr>
              <a:t>Incline Press</a:t>
            </a:r>
            <a:endParaRPr b="1"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-"/>
            </a:pPr>
            <a:r>
              <a:rPr lang="en-US" sz="3200">
                <a:solidFill>
                  <a:schemeClr val="dk1"/>
                </a:solidFill>
              </a:rPr>
              <a:t>1xFailure @ As Close As Possible to decline weight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g2ae81326457_0_0"/>
          <p:cNvSpPr txBox="1"/>
          <p:nvPr>
            <p:ph idx="10" type="dt"/>
          </p:nvPr>
        </p:nvSpPr>
        <p:spPr>
          <a:xfrm>
            <a:off x="734525" y="0"/>
            <a:ext cx="6668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12 Week Chest Press Cycle</a:t>
            </a:r>
            <a:endParaRPr/>
          </a:p>
        </p:txBody>
      </p:sp>
      <p:sp>
        <p:nvSpPr>
          <p:cNvPr id="39" name="Google Shape;39;g2ae81326457_0_0"/>
          <p:cNvSpPr txBox="1"/>
          <p:nvPr/>
        </p:nvSpPr>
        <p:spPr>
          <a:xfrm>
            <a:off x="9981875" y="-17550"/>
            <a:ext cx="22101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Week </a:t>
            </a:r>
            <a:r>
              <a:rPr lang="en-US" sz="4000"/>
              <a:t>2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g2ae81326457_0_0"/>
          <p:cNvSpPr txBox="1"/>
          <p:nvPr/>
        </p:nvSpPr>
        <p:spPr>
          <a:xfrm>
            <a:off x="2015525" y="711000"/>
            <a:ext cx="8487900" cy="61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3200">
                <a:solidFill>
                  <a:schemeClr val="dk1"/>
                </a:solidFill>
              </a:rPr>
              <a:t>Cycle #2</a:t>
            </a:r>
            <a:endParaRPr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AutoNum type="arabicPeriod"/>
            </a:pPr>
            <a:r>
              <a:rPr b="1" lang="en-US" sz="3200">
                <a:solidFill>
                  <a:schemeClr val="dk1"/>
                </a:solidFill>
              </a:rPr>
              <a:t>Chest Press</a:t>
            </a:r>
            <a:endParaRPr b="1"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-"/>
            </a:pPr>
            <a:r>
              <a:rPr lang="en-US" sz="3200">
                <a:solidFill>
                  <a:schemeClr val="dk1"/>
                </a:solidFill>
              </a:rPr>
              <a:t>4x8 @ 1 Weight Class &gt; last week w/ pause &amp; 2:00 TOR</a:t>
            </a:r>
            <a:endParaRPr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AutoNum type="arabicPeriod"/>
            </a:pPr>
            <a:r>
              <a:rPr b="1" lang="en-US" sz="3200">
                <a:solidFill>
                  <a:schemeClr val="dk1"/>
                </a:solidFill>
              </a:rPr>
              <a:t>Incline Press w/ Pause</a:t>
            </a:r>
            <a:endParaRPr b="1"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-"/>
            </a:pPr>
            <a:r>
              <a:rPr lang="en-US" sz="3200">
                <a:solidFill>
                  <a:schemeClr val="dk1"/>
                </a:solidFill>
              </a:rPr>
              <a:t>3x8 @ 2-3 WC &lt; flat bench &amp; 2:00 TOR</a:t>
            </a:r>
            <a:endParaRPr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AutoNum type="arabicPeriod"/>
            </a:pPr>
            <a:r>
              <a:rPr b="1" lang="en-US" sz="3200">
                <a:solidFill>
                  <a:schemeClr val="dk1"/>
                </a:solidFill>
              </a:rPr>
              <a:t>Decline Press w/ Control</a:t>
            </a:r>
            <a:endParaRPr b="1"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-"/>
            </a:pPr>
            <a:r>
              <a:rPr lang="en-US" sz="3200">
                <a:solidFill>
                  <a:schemeClr val="dk1"/>
                </a:solidFill>
              </a:rPr>
              <a:t>2xFailure @ incline weight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g2ae81326457_0_6"/>
          <p:cNvSpPr txBox="1"/>
          <p:nvPr>
            <p:ph idx="10" type="dt"/>
          </p:nvPr>
        </p:nvSpPr>
        <p:spPr>
          <a:xfrm>
            <a:off x="734525" y="0"/>
            <a:ext cx="7243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12 Week Chest Press Cycle</a:t>
            </a:r>
            <a:endParaRPr/>
          </a:p>
        </p:txBody>
      </p:sp>
      <p:sp>
        <p:nvSpPr>
          <p:cNvPr id="46" name="Google Shape;46;g2ae81326457_0_6"/>
          <p:cNvSpPr txBox="1"/>
          <p:nvPr/>
        </p:nvSpPr>
        <p:spPr>
          <a:xfrm>
            <a:off x="9981875" y="-17550"/>
            <a:ext cx="22101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Week </a:t>
            </a:r>
            <a:r>
              <a:rPr lang="en-US" sz="4000"/>
              <a:t>3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g2ae81326457_0_6"/>
          <p:cNvSpPr txBox="1"/>
          <p:nvPr/>
        </p:nvSpPr>
        <p:spPr>
          <a:xfrm>
            <a:off x="2015525" y="711000"/>
            <a:ext cx="8487900" cy="61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3200">
                <a:solidFill>
                  <a:schemeClr val="dk1"/>
                </a:solidFill>
              </a:rPr>
              <a:t>Cycle #3</a:t>
            </a:r>
            <a:endParaRPr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AutoNum type="arabicPeriod"/>
            </a:pPr>
            <a:r>
              <a:rPr b="1" lang="en-US" sz="3200">
                <a:solidFill>
                  <a:schemeClr val="dk1"/>
                </a:solidFill>
              </a:rPr>
              <a:t>Chest Press w/ Pause</a:t>
            </a:r>
            <a:endParaRPr b="1"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-"/>
            </a:pPr>
            <a:r>
              <a:rPr lang="en-US" sz="3200">
                <a:solidFill>
                  <a:schemeClr val="dk1"/>
                </a:solidFill>
              </a:rPr>
              <a:t>4x</a:t>
            </a:r>
            <a:r>
              <a:rPr lang="en-US" sz="3200">
                <a:solidFill>
                  <a:srgbClr val="FF0000"/>
                </a:solidFill>
              </a:rPr>
              <a:t>6</a:t>
            </a:r>
            <a:r>
              <a:rPr lang="en-US" sz="3200">
                <a:solidFill>
                  <a:schemeClr val="dk1"/>
                </a:solidFill>
              </a:rPr>
              <a:t>-8 @ 1 WC &gt; last week &amp; 2:00 TOR</a:t>
            </a:r>
            <a:endParaRPr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AutoNum type="arabicPeriod"/>
            </a:pPr>
            <a:r>
              <a:rPr b="1" lang="en-US" sz="3200">
                <a:solidFill>
                  <a:schemeClr val="dk1"/>
                </a:solidFill>
              </a:rPr>
              <a:t>Incline Press w/ Pause</a:t>
            </a:r>
            <a:endParaRPr b="1"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-"/>
            </a:pPr>
            <a:r>
              <a:rPr lang="en-US" sz="3200">
                <a:solidFill>
                  <a:schemeClr val="dk1"/>
                </a:solidFill>
              </a:rPr>
              <a:t>3x6-8 @ 2 WC &lt; flat bench &amp; 2:00 TOR</a:t>
            </a:r>
            <a:endParaRPr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AutoNum type="arabicPeriod"/>
            </a:pPr>
            <a:r>
              <a:rPr b="1" lang="en-US" sz="3200">
                <a:solidFill>
                  <a:schemeClr val="dk1"/>
                </a:solidFill>
              </a:rPr>
              <a:t>Decline Press w/ Pause</a:t>
            </a:r>
            <a:endParaRPr b="1"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-"/>
            </a:pPr>
            <a:r>
              <a:rPr lang="en-US" sz="3200">
                <a:solidFill>
                  <a:schemeClr val="dk1"/>
                </a:solidFill>
              </a:rPr>
              <a:t>2xFailure @ same weight ^^ &amp; 2:00 TOR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2ae81326457_0_12"/>
          <p:cNvSpPr txBox="1"/>
          <p:nvPr>
            <p:ph idx="10" type="dt"/>
          </p:nvPr>
        </p:nvSpPr>
        <p:spPr>
          <a:xfrm>
            <a:off x="734525" y="0"/>
            <a:ext cx="66987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12 Week Chest Press Cycle</a:t>
            </a:r>
            <a:endParaRPr/>
          </a:p>
        </p:txBody>
      </p:sp>
      <p:sp>
        <p:nvSpPr>
          <p:cNvPr id="53" name="Google Shape;53;g2ae81326457_0_12"/>
          <p:cNvSpPr txBox="1"/>
          <p:nvPr/>
        </p:nvSpPr>
        <p:spPr>
          <a:xfrm>
            <a:off x="9981875" y="-17550"/>
            <a:ext cx="22101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Week </a:t>
            </a:r>
            <a:r>
              <a:rPr lang="en-US" sz="4000"/>
              <a:t>4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g2ae81326457_0_12"/>
          <p:cNvSpPr txBox="1"/>
          <p:nvPr/>
        </p:nvSpPr>
        <p:spPr>
          <a:xfrm>
            <a:off x="1924675" y="922925"/>
            <a:ext cx="8487900" cy="61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3200">
                <a:solidFill>
                  <a:schemeClr val="dk1"/>
                </a:solidFill>
              </a:rPr>
              <a:t>Cycle #4</a:t>
            </a:r>
            <a:endParaRPr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AutoNum type="arabicPeriod"/>
            </a:pPr>
            <a:r>
              <a:rPr b="1" lang="en-US" sz="3200">
                <a:solidFill>
                  <a:schemeClr val="dk1"/>
                </a:solidFill>
              </a:rPr>
              <a:t>Chest Press w/ Pause</a:t>
            </a:r>
            <a:endParaRPr b="1"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-"/>
            </a:pPr>
            <a:r>
              <a:rPr lang="en-US" sz="3200">
                <a:solidFill>
                  <a:schemeClr val="dk1"/>
                </a:solidFill>
              </a:rPr>
              <a:t>4x</a:t>
            </a:r>
            <a:r>
              <a:rPr lang="en-US" sz="3200">
                <a:solidFill>
                  <a:srgbClr val="FF0000"/>
                </a:solidFill>
              </a:rPr>
              <a:t>4</a:t>
            </a:r>
            <a:r>
              <a:rPr lang="en-US" sz="3200">
                <a:solidFill>
                  <a:schemeClr val="dk1"/>
                </a:solidFill>
              </a:rPr>
              <a:t>-6 @ 1 WC &gt; last week &amp; 2:00 TOR</a:t>
            </a:r>
            <a:endParaRPr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AutoNum type="arabicPeriod"/>
            </a:pPr>
            <a:r>
              <a:rPr b="1" lang="en-US" sz="3200">
                <a:solidFill>
                  <a:schemeClr val="dk1"/>
                </a:solidFill>
              </a:rPr>
              <a:t>Incline Press w/ Pause</a:t>
            </a:r>
            <a:endParaRPr b="1"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-"/>
            </a:pPr>
            <a:r>
              <a:rPr lang="en-US" sz="3200">
                <a:solidFill>
                  <a:schemeClr val="dk1"/>
                </a:solidFill>
              </a:rPr>
              <a:t>4x6 @ 2 WC &lt; flat bench &amp; 2:00 TOR</a:t>
            </a:r>
            <a:endParaRPr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AutoNum type="arabicPeriod"/>
            </a:pPr>
            <a:r>
              <a:rPr b="1" lang="en-US" sz="3200">
                <a:solidFill>
                  <a:schemeClr val="dk1"/>
                </a:solidFill>
              </a:rPr>
              <a:t>Decline Press </a:t>
            </a:r>
            <a:endParaRPr b="1"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-"/>
            </a:pPr>
            <a:r>
              <a:rPr lang="en-US" sz="3200">
                <a:solidFill>
                  <a:schemeClr val="dk1"/>
                </a:solidFill>
              </a:rPr>
              <a:t>2xFailure @ same weight ^^ &amp; 2:00 TOR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ae81326457_0_18"/>
          <p:cNvSpPr txBox="1"/>
          <p:nvPr>
            <p:ph idx="10" type="dt"/>
          </p:nvPr>
        </p:nvSpPr>
        <p:spPr>
          <a:xfrm>
            <a:off x="734525" y="0"/>
            <a:ext cx="71529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12 Week Chest Press Cycle</a:t>
            </a:r>
            <a:endParaRPr/>
          </a:p>
        </p:txBody>
      </p:sp>
      <p:sp>
        <p:nvSpPr>
          <p:cNvPr id="60" name="Google Shape;60;g2ae81326457_0_18"/>
          <p:cNvSpPr txBox="1"/>
          <p:nvPr/>
        </p:nvSpPr>
        <p:spPr>
          <a:xfrm>
            <a:off x="9981875" y="-17550"/>
            <a:ext cx="22101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Week </a:t>
            </a:r>
            <a:r>
              <a:rPr lang="en-US" sz="4000"/>
              <a:t>5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g2ae81326457_0_18"/>
          <p:cNvSpPr txBox="1"/>
          <p:nvPr/>
        </p:nvSpPr>
        <p:spPr>
          <a:xfrm>
            <a:off x="2015525" y="711000"/>
            <a:ext cx="8487900" cy="61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3200">
                <a:solidFill>
                  <a:schemeClr val="dk1"/>
                </a:solidFill>
              </a:rPr>
              <a:t>Cycle #5</a:t>
            </a:r>
            <a:endParaRPr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AutoNum type="arabicPeriod"/>
            </a:pPr>
            <a:r>
              <a:rPr b="1" lang="en-US" sz="3200">
                <a:solidFill>
                  <a:schemeClr val="dk1"/>
                </a:solidFill>
              </a:rPr>
              <a:t>Chest Press </a:t>
            </a:r>
            <a:endParaRPr b="1"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-"/>
            </a:pPr>
            <a:r>
              <a:rPr lang="en-US" sz="3200">
                <a:solidFill>
                  <a:schemeClr val="dk1"/>
                </a:solidFill>
              </a:rPr>
              <a:t>4x8 @ 70% w/ 2:00 TOR</a:t>
            </a:r>
            <a:endParaRPr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AutoNum type="arabicPeriod"/>
            </a:pPr>
            <a:r>
              <a:rPr b="1" lang="en-US" sz="3200">
                <a:solidFill>
                  <a:schemeClr val="dk1"/>
                </a:solidFill>
              </a:rPr>
              <a:t>Incline Press w/ Pause </a:t>
            </a:r>
            <a:endParaRPr b="1"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-"/>
            </a:pPr>
            <a:r>
              <a:rPr lang="en-US" sz="3200">
                <a:solidFill>
                  <a:schemeClr val="dk1"/>
                </a:solidFill>
              </a:rPr>
              <a:t>3x6 @ 2 WC &lt; flat bench &amp; 2:00 TOR</a:t>
            </a:r>
            <a:endParaRPr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AutoNum type="arabicPeriod"/>
            </a:pPr>
            <a:r>
              <a:rPr b="1" lang="en-US" sz="3200">
                <a:solidFill>
                  <a:schemeClr val="dk1"/>
                </a:solidFill>
              </a:rPr>
              <a:t>Flat Bench Press/Fly w/ Pause </a:t>
            </a:r>
            <a:endParaRPr b="1"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-"/>
            </a:pPr>
            <a:r>
              <a:rPr lang="en-US" sz="3200">
                <a:solidFill>
                  <a:schemeClr val="dk1"/>
                </a:solidFill>
              </a:rPr>
              <a:t>3x6-8 @ 30%-ish &amp; 1:30 TOR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ae81326457_0_24"/>
          <p:cNvSpPr txBox="1"/>
          <p:nvPr>
            <p:ph idx="10" type="dt"/>
          </p:nvPr>
        </p:nvSpPr>
        <p:spPr>
          <a:xfrm>
            <a:off x="734525" y="0"/>
            <a:ext cx="6381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12 Week Chest Press Cycle</a:t>
            </a:r>
            <a:endParaRPr/>
          </a:p>
        </p:txBody>
      </p:sp>
      <p:sp>
        <p:nvSpPr>
          <p:cNvPr id="67" name="Google Shape;67;g2ae81326457_0_24"/>
          <p:cNvSpPr txBox="1"/>
          <p:nvPr/>
        </p:nvSpPr>
        <p:spPr>
          <a:xfrm>
            <a:off x="9981875" y="-17550"/>
            <a:ext cx="22101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Week </a:t>
            </a:r>
            <a:r>
              <a:rPr lang="en-US" sz="4000"/>
              <a:t>6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g2ae81326457_0_24"/>
          <p:cNvSpPr txBox="1"/>
          <p:nvPr/>
        </p:nvSpPr>
        <p:spPr>
          <a:xfrm>
            <a:off x="2015525" y="711000"/>
            <a:ext cx="8487900" cy="61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3200">
                <a:solidFill>
                  <a:schemeClr val="dk1"/>
                </a:solidFill>
              </a:rPr>
              <a:t>Cycle #6</a:t>
            </a:r>
            <a:endParaRPr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AutoNum type="arabicPeriod"/>
            </a:pPr>
            <a:r>
              <a:rPr b="1" lang="en-US" sz="3200">
                <a:solidFill>
                  <a:schemeClr val="dk1"/>
                </a:solidFill>
              </a:rPr>
              <a:t>Chest Press </a:t>
            </a:r>
            <a:endParaRPr b="1"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-"/>
            </a:pPr>
            <a:r>
              <a:rPr lang="en-US" sz="3200">
                <a:solidFill>
                  <a:schemeClr val="dk1"/>
                </a:solidFill>
              </a:rPr>
              <a:t>4x6 @ 75% w/ 2:00 TOR</a:t>
            </a:r>
            <a:endParaRPr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AutoNum type="arabicPeriod"/>
            </a:pPr>
            <a:r>
              <a:rPr b="1" lang="en-US" sz="3200">
                <a:solidFill>
                  <a:schemeClr val="dk1"/>
                </a:solidFill>
              </a:rPr>
              <a:t>Decline Press/Fly </a:t>
            </a:r>
            <a:endParaRPr b="1"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-"/>
            </a:pPr>
            <a:r>
              <a:rPr lang="en-US" sz="3200">
                <a:solidFill>
                  <a:schemeClr val="dk1"/>
                </a:solidFill>
              </a:rPr>
              <a:t>3x8 @ 30%-ish &amp; 1:30 TOR</a:t>
            </a:r>
            <a:endParaRPr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AutoNum type="arabicPeriod"/>
            </a:pPr>
            <a:r>
              <a:rPr b="1" lang="en-US" sz="3200">
                <a:solidFill>
                  <a:schemeClr val="dk1"/>
                </a:solidFill>
              </a:rPr>
              <a:t>Flat Bench Close Grip w/ Pause </a:t>
            </a:r>
            <a:endParaRPr b="1"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-"/>
            </a:pPr>
            <a:r>
              <a:rPr lang="en-US" sz="3200">
                <a:solidFill>
                  <a:schemeClr val="dk1"/>
                </a:solidFill>
              </a:rPr>
              <a:t>2xFailure @ 40-45% &amp; 2:30 TOR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ae81326457_0_30"/>
          <p:cNvSpPr txBox="1"/>
          <p:nvPr>
            <p:ph idx="10" type="dt"/>
          </p:nvPr>
        </p:nvSpPr>
        <p:spPr>
          <a:xfrm>
            <a:off x="734525" y="0"/>
            <a:ext cx="65625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12 Week Chest Press Cycle</a:t>
            </a:r>
            <a:endParaRPr/>
          </a:p>
        </p:txBody>
      </p:sp>
      <p:sp>
        <p:nvSpPr>
          <p:cNvPr id="74" name="Google Shape;74;g2ae81326457_0_30"/>
          <p:cNvSpPr txBox="1"/>
          <p:nvPr/>
        </p:nvSpPr>
        <p:spPr>
          <a:xfrm>
            <a:off x="9981875" y="-17550"/>
            <a:ext cx="22101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Week </a:t>
            </a:r>
            <a:r>
              <a:rPr lang="en-US" sz="4000"/>
              <a:t>7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g2ae81326457_0_30"/>
          <p:cNvSpPr txBox="1"/>
          <p:nvPr/>
        </p:nvSpPr>
        <p:spPr>
          <a:xfrm>
            <a:off x="2015525" y="711000"/>
            <a:ext cx="8487900" cy="61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3200">
                <a:solidFill>
                  <a:schemeClr val="dk1"/>
                </a:solidFill>
              </a:rPr>
              <a:t>Cycle #7</a:t>
            </a:r>
            <a:endParaRPr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AutoNum type="arabicPeriod"/>
            </a:pPr>
            <a:r>
              <a:rPr b="1" lang="en-US" sz="3200">
                <a:solidFill>
                  <a:schemeClr val="dk1"/>
                </a:solidFill>
              </a:rPr>
              <a:t>Chest Press </a:t>
            </a:r>
            <a:endParaRPr b="1"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-"/>
            </a:pPr>
            <a:r>
              <a:rPr lang="en-US" sz="3200">
                <a:solidFill>
                  <a:schemeClr val="dk1"/>
                </a:solidFill>
              </a:rPr>
              <a:t>4x4 @ 80% w/ 2:00 TOR</a:t>
            </a:r>
            <a:endParaRPr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AutoNum type="arabicPeriod"/>
            </a:pPr>
            <a:r>
              <a:rPr b="1" lang="en-US" sz="3200">
                <a:solidFill>
                  <a:schemeClr val="dk1"/>
                </a:solidFill>
              </a:rPr>
              <a:t>Incline Press w/ Pause </a:t>
            </a:r>
            <a:endParaRPr b="1"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-"/>
            </a:pPr>
            <a:r>
              <a:rPr lang="en-US" sz="3200">
                <a:solidFill>
                  <a:schemeClr val="dk1"/>
                </a:solidFill>
              </a:rPr>
              <a:t>3x6 @ 60% &amp; 2:00 TOR</a:t>
            </a:r>
            <a:endParaRPr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AutoNum type="arabicPeriod"/>
            </a:pPr>
            <a:r>
              <a:rPr b="1" lang="en-US" sz="3200">
                <a:solidFill>
                  <a:schemeClr val="dk1"/>
                </a:solidFill>
              </a:rPr>
              <a:t>Incline Tricep Press w/ Pause </a:t>
            </a:r>
            <a:endParaRPr b="1"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-"/>
            </a:pPr>
            <a:r>
              <a:rPr lang="en-US" sz="3200">
                <a:solidFill>
                  <a:schemeClr val="dk1"/>
                </a:solidFill>
              </a:rPr>
              <a:t>2xFailure @ 40% &amp; 2:00 TOR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ae81326457_0_36"/>
          <p:cNvSpPr txBox="1"/>
          <p:nvPr>
            <p:ph idx="10" type="dt"/>
          </p:nvPr>
        </p:nvSpPr>
        <p:spPr>
          <a:xfrm>
            <a:off x="734525" y="0"/>
            <a:ext cx="706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 12 Week Chest Press Cycle</a:t>
            </a:r>
            <a:endParaRPr/>
          </a:p>
        </p:txBody>
      </p:sp>
      <p:sp>
        <p:nvSpPr>
          <p:cNvPr id="81" name="Google Shape;81;g2ae81326457_0_36"/>
          <p:cNvSpPr txBox="1"/>
          <p:nvPr/>
        </p:nvSpPr>
        <p:spPr>
          <a:xfrm>
            <a:off x="9981875" y="-17550"/>
            <a:ext cx="22101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Week </a:t>
            </a:r>
            <a:r>
              <a:rPr lang="en-US" sz="4000"/>
              <a:t>8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g2ae81326457_0_36"/>
          <p:cNvSpPr txBox="1"/>
          <p:nvPr/>
        </p:nvSpPr>
        <p:spPr>
          <a:xfrm>
            <a:off x="2015525" y="711000"/>
            <a:ext cx="8487900" cy="61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3200">
                <a:solidFill>
                  <a:schemeClr val="dk1"/>
                </a:solidFill>
              </a:rPr>
              <a:t>Cycle #8</a:t>
            </a:r>
            <a:endParaRPr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AutoNum type="arabicPeriod"/>
            </a:pPr>
            <a:r>
              <a:rPr b="1" lang="en-US" sz="3200">
                <a:solidFill>
                  <a:schemeClr val="dk1"/>
                </a:solidFill>
              </a:rPr>
              <a:t>Chest Press w/ Pause </a:t>
            </a:r>
            <a:endParaRPr b="1"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-"/>
            </a:pPr>
            <a:r>
              <a:rPr lang="en-US" sz="3200">
                <a:solidFill>
                  <a:schemeClr val="dk1"/>
                </a:solidFill>
              </a:rPr>
              <a:t>4x6 @ 70% w/ 3:00 TOR</a:t>
            </a:r>
            <a:endParaRPr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AutoNum type="arabicPeriod"/>
            </a:pPr>
            <a:r>
              <a:rPr b="1" lang="en-US" sz="3200">
                <a:solidFill>
                  <a:schemeClr val="dk1"/>
                </a:solidFill>
              </a:rPr>
              <a:t>Decline Press w/ Pause </a:t>
            </a:r>
            <a:endParaRPr b="1"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-"/>
            </a:pPr>
            <a:r>
              <a:rPr lang="en-US" sz="3200">
                <a:solidFill>
                  <a:schemeClr val="dk1"/>
                </a:solidFill>
              </a:rPr>
              <a:t>4x6 @ 60% &amp; 2:00 TOR</a:t>
            </a:r>
            <a:endParaRPr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AutoNum type="arabicPeriod"/>
            </a:pPr>
            <a:r>
              <a:rPr b="1" lang="en-US" sz="3200">
                <a:solidFill>
                  <a:schemeClr val="dk1"/>
                </a:solidFill>
              </a:rPr>
              <a:t>Incline Press w/ Pause </a:t>
            </a:r>
            <a:endParaRPr b="1" sz="3200">
              <a:solidFill>
                <a:schemeClr val="dk1"/>
              </a:solidFill>
            </a:endParaRPr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-"/>
            </a:pPr>
            <a:r>
              <a:rPr lang="en-US" sz="3200">
                <a:solidFill>
                  <a:schemeClr val="dk1"/>
                </a:solidFill>
              </a:rPr>
              <a:t>2xFailure @ 50% &amp; 2:30 TOR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or4 Master Templat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2020-01-17T00:08:36Z</dcterms:created>
  <dc:creator>Jill Ginsberg</dc:creator>
</cp:coreProperties>
</file>